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</p:sldMasterIdLst>
  <p:sldIdLst>
    <p:sldId id="256" r:id="rId2"/>
    <p:sldId id="270" r:id="rId3"/>
    <p:sldId id="260" r:id="rId4"/>
    <p:sldId id="258" r:id="rId5"/>
    <p:sldId id="261" r:id="rId6"/>
    <p:sldId id="272" r:id="rId7"/>
    <p:sldId id="281" r:id="rId8"/>
    <p:sldId id="259" r:id="rId9"/>
    <p:sldId id="271" r:id="rId10"/>
    <p:sldId id="285" r:id="rId11"/>
    <p:sldId id="274" r:id="rId12"/>
    <p:sldId id="264" r:id="rId13"/>
    <p:sldId id="278" r:id="rId14"/>
    <p:sldId id="279" r:id="rId15"/>
    <p:sldId id="280" r:id="rId16"/>
    <p:sldId id="268" r:id="rId17"/>
    <p:sldId id="269" r:id="rId18"/>
    <p:sldId id="283" r:id="rId19"/>
    <p:sldId id="267" r:id="rId20"/>
    <p:sldId id="257" r:id="rId21"/>
    <p:sldId id="284" r:id="rId22"/>
    <p:sldId id="282" r:id="rId23"/>
    <p:sldId id="276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8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46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49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5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4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2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1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3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6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5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5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0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10CDA-0CA7-4082-A5BB-078FA700F8D0}" type="datetimeFigureOut">
              <a:rPr lang="en-US" smtClean="0"/>
              <a:t>11/9/2013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695AC-4982-415A-B16B-05290B8D8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4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" t="50000" r="5563"/>
          <a:stretch/>
        </p:blipFill>
        <p:spPr>
          <a:xfrm>
            <a:off x="13854" y="0"/>
            <a:ext cx="9130145" cy="718774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726" y="1219200"/>
            <a:ext cx="7772400" cy="1523999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0070C0"/>
                </a:solidFill>
                <a:latin typeface="Candara" panose="020E0502030303020204" pitchFamily="34" charset="0"/>
              </a:rPr>
              <a:t>Runaway Slaves in </a:t>
            </a:r>
            <a:br>
              <a:rPr lang="en-US" sz="6000" b="1" dirty="0" smtClean="0">
                <a:solidFill>
                  <a:srgbClr val="0070C0"/>
                </a:solidFill>
                <a:latin typeface="Candara" panose="020E0502030303020204" pitchFamily="34" charset="0"/>
              </a:rPr>
            </a:br>
            <a:r>
              <a:rPr lang="en-US" sz="6000" b="1" dirty="0" smtClean="0">
                <a:solidFill>
                  <a:srgbClr val="0070C0"/>
                </a:solidFill>
                <a:latin typeface="Candara" panose="020E0502030303020204" pitchFamily="34" charset="0"/>
              </a:rPr>
              <a:t>Saint-</a:t>
            </a:r>
            <a:r>
              <a:rPr lang="en-US" sz="6000" b="1" dirty="0" err="1" smtClean="0">
                <a:solidFill>
                  <a:srgbClr val="0070C0"/>
                </a:solidFill>
                <a:latin typeface="Candara" panose="020E0502030303020204" pitchFamily="34" charset="0"/>
              </a:rPr>
              <a:t>Domingue</a:t>
            </a:r>
            <a:r>
              <a:rPr lang="en-US" sz="6000" b="1" dirty="0" smtClean="0">
                <a:solidFill>
                  <a:srgbClr val="0070C0"/>
                </a:solidFill>
                <a:latin typeface="Candara" panose="020E0502030303020204" pitchFamily="34" charset="0"/>
              </a:rPr>
              <a:t> Prisons:</a:t>
            </a:r>
            <a:endParaRPr lang="en-US" sz="6000" b="1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526" y="2866509"/>
            <a:ext cx="6400800" cy="762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70C0"/>
                </a:solidFill>
                <a:latin typeface="Rockwell" panose="02060603020205020403" pitchFamily="18" charset="0"/>
              </a:rPr>
              <a:t>Origins &amp; Destinations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5638800"/>
            <a:ext cx="586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andara" panose="020E0502030303020204" pitchFamily="34" charset="0"/>
              </a:rPr>
              <a:t>Rachel </a:t>
            </a:r>
            <a:r>
              <a:rPr lang="en-US" sz="2000" b="1" dirty="0" err="1" smtClean="0">
                <a:latin typeface="Candara" panose="020E0502030303020204" pitchFamily="34" charset="0"/>
              </a:rPr>
              <a:t>Yales</a:t>
            </a:r>
            <a:endParaRPr lang="en-US" sz="2000" b="1" dirty="0" smtClean="0">
              <a:latin typeface="Candara" panose="020E0502030303020204" pitchFamily="34" charset="0"/>
            </a:endParaRPr>
          </a:p>
          <a:p>
            <a:r>
              <a:rPr lang="en-US" sz="2000" b="1" dirty="0" smtClean="0">
                <a:latin typeface="Candara" panose="020E0502030303020204" pitchFamily="34" charset="0"/>
              </a:rPr>
              <a:t>Senior Thesis: Fall 2013</a:t>
            </a:r>
          </a:p>
          <a:p>
            <a:r>
              <a:rPr lang="en-US" sz="2000" b="1" dirty="0" smtClean="0">
                <a:latin typeface="Candara" panose="020E0502030303020204" pitchFamily="34" charset="0"/>
              </a:rPr>
              <a:t>Atlantic World Slave Database Conference</a:t>
            </a:r>
          </a:p>
        </p:txBody>
      </p:sp>
    </p:spTree>
    <p:extLst>
      <p:ext uri="{BB962C8B-B14F-4D97-AF65-F5344CB8AC3E}">
        <p14:creationId xmlns:p14="http://schemas.microsoft.com/office/powerpoint/2010/main" val="227824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5" r="1791" b="6795"/>
          <a:stretch/>
        </p:blipFill>
        <p:spPr>
          <a:xfrm>
            <a:off x="304800" y="126738"/>
            <a:ext cx="8451118" cy="32879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0" r="2537" b="7060"/>
          <a:stretch/>
        </p:blipFill>
        <p:spPr>
          <a:xfrm>
            <a:off x="189582" y="3276600"/>
            <a:ext cx="8681553" cy="33768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53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/>
          </a:bodyPr>
          <a:lstStyle/>
          <a:p>
            <a:r>
              <a:rPr lang="fr-FR" sz="2600" b="1" dirty="0" err="1">
                <a:latin typeface="Candara" panose="020E0502030303020204" pitchFamily="34" charset="0"/>
              </a:rPr>
              <a:t>Apr</a:t>
            </a:r>
            <a:r>
              <a:rPr lang="fr-FR" sz="2600" b="1" dirty="0">
                <a:latin typeface="Candara" panose="020E0502030303020204" pitchFamily="34" charset="0"/>
              </a:rPr>
              <a:t> 1767: </a:t>
            </a:r>
            <a:r>
              <a:rPr lang="fr-FR" sz="2400" dirty="0">
                <a:latin typeface="Candara" panose="020E0502030303020204" pitchFamily="34" charset="0"/>
              </a:rPr>
              <a:t>un </a:t>
            </a:r>
            <a:r>
              <a:rPr lang="fr-FR" sz="2400" dirty="0" err="1">
                <a:latin typeface="Candara" panose="020E0502030303020204" pitchFamily="34" charset="0"/>
              </a:rPr>
              <a:t>Negre</a:t>
            </a:r>
            <a:r>
              <a:rPr lang="fr-FR" sz="2400" dirty="0">
                <a:latin typeface="Candara" panose="020E0502030303020204" pitchFamily="34" charset="0"/>
              </a:rPr>
              <a:t> créole, nommé Lubin, étampé sur le sein droit L. CH. D. LA CROIX, se disant appartenir à M. de Monts, Officier de la Légion, demeurant à l'Acul</a:t>
            </a:r>
            <a:endParaRPr lang="en-US" sz="2400" dirty="0">
              <a:latin typeface="Candara" panose="020E0502030303020204" pitchFamily="34" charset="0"/>
            </a:endParaRPr>
          </a:p>
          <a:p>
            <a:r>
              <a:rPr lang="fr-FR" sz="2600" b="1" dirty="0" err="1" smtClean="0">
                <a:latin typeface="Candara" panose="020E0502030303020204" pitchFamily="34" charset="0"/>
              </a:rPr>
              <a:t>Feb</a:t>
            </a:r>
            <a:r>
              <a:rPr lang="fr-FR" sz="2600" b="1" dirty="0" smtClean="0">
                <a:latin typeface="Candara" panose="020E0502030303020204" pitchFamily="34" charset="0"/>
              </a:rPr>
              <a:t> 1768: </a:t>
            </a:r>
            <a:r>
              <a:rPr lang="fr-FR" sz="2400" dirty="0" smtClean="0">
                <a:latin typeface="Candara" panose="020E0502030303020204" pitchFamily="34" charset="0"/>
              </a:rPr>
              <a:t>le </a:t>
            </a:r>
            <a:r>
              <a:rPr lang="fr-FR" sz="2400" dirty="0">
                <a:latin typeface="Candara" panose="020E0502030303020204" pitchFamily="34" charset="0"/>
              </a:rPr>
              <a:t>29, un </a:t>
            </a:r>
            <a:r>
              <a:rPr lang="fr-FR" sz="2400" dirty="0" err="1">
                <a:latin typeface="Candara" panose="020E0502030303020204" pitchFamily="34" charset="0"/>
              </a:rPr>
              <a:t>Negre</a:t>
            </a:r>
            <a:r>
              <a:rPr lang="fr-FR" sz="2400" dirty="0">
                <a:latin typeface="Candara" panose="020E0502030303020204" pitchFamily="34" charset="0"/>
              </a:rPr>
              <a:t> créole, nommé Lubin, étampé sur le sein droit L. CH. LA [cross], se disant appartenir à M. </a:t>
            </a:r>
            <a:r>
              <a:rPr lang="fr-FR" sz="2400" dirty="0" err="1" smtClean="0">
                <a:latin typeface="Candara" panose="020E0502030303020204" pitchFamily="34" charset="0"/>
              </a:rPr>
              <a:t>Courresoles</a:t>
            </a:r>
            <a:endParaRPr lang="fr-FR" sz="2400" dirty="0" smtClean="0">
              <a:latin typeface="Candara" panose="020E0502030303020204" pitchFamily="34" charset="0"/>
            </a:endParaRPr>
          </a:p>
          <a:p>
            <a:endParaRPr lang="fr-FR" sz="2400" dirty="0">
              <a:latin typeface="Candara" panose="020E0502030303020204" pitchFamily="34" charset="0"/>
            </a:endParaRPr>
          </a:p>
          <a:p>
            <a:r>
              <a:rPr lang="fr-FR" sz="2600" b="1" dirty="0" err="1" smtClean="0">
                <a:latin typeface="Candara" panose="020E0502030303020204" pitchFamily="34" charset="0"/>
              </a:rPr>
              <a:t>Nov</a:t>
            </a:r>
            <a:r>
              <a:rPr lang="fr-FR" sz="2600" b="1" dirty="0" smtClean="0">
                <a:latin typeface="Candara" panose="020E0502030303020204" pitchFamily="34" charset="0"/>
              </a:rPr>
              <a:t> 1767: </a:t>
            </a:r>
            <a:r>
              <a:rPr lang="fr-FR" sz="2400" dirty="0" smtClean="0">
                <a:latin typeface="Candara" panose="020E0502030303020204" pitchFamily="34" charset="0"/>
              </a:rPr>
              <a:t>Au Fort-Dauphin…un </a:t>
            </a:r>
            <a:r>
              <a:rPr lang="fr-FR" sz="2400" dirty="0" err="1">
                <a:latin typeface="Candara" panose="020E0502030303020204" pitchFamily="34" charset="0"/>
              </a:rPr>
              <a:t>Negre</a:t>
            </a:r>
            <a:r>
              <a:rPr lang="fr-FR" sz="2400" dirty="0">
                <a:latin typeface="Candara" panose="020E0502030303020204" pitchFamily="34" charset="0"/>
              </a:rPr>
              <a:t> </a:t>
            </a:r>
            <a:r>
              <a:rPr lang="fr-FR" sz="2400" dirty="0" err="1">
                <a:latin typeface="Candara" panose="020E0502030303020204" pitchFamily="34" charset="0"/>
              </a:rPr>
              <a:t>Sénégalois</a:t>
            </a:r>
            <a:r>
              <a:rPr lang="fr-FR" sz="2400" dirty="0">
                <a:latin typeface="Candara" panose="020E0502030303020204" pitchFamily="34" charset="0"/>
              </a:rPr>
              <a:t>, nommé Pierre, étampé sur le sein droit SORBIERE. AV CAP, taille de 5 pieds 3 à 4 pouces, se disant appartenir à M. </a:t>
            </a:r>
            <a:r>
              <a:rPr lang="fr-FR" sz="2400" dirty="0" err="1">
                <a:latin typeface="Candara" panose="020E0502030303020204" pitchFamily="34" charset="0"/>
              </a:rPr>
              <a:t>Sorbiere</a:t>
            </a:r>
            <a:r>
              <a:rPr lang="fr-FR" sz="2400" dirty="0">
                <a:latin typeface="Candara" panose="020E0502030303020204" pitchFamily="34" charset="0"/>
              </a:rPr>
              <a:t>, demeurant au </a:t>
            </a:r>
            <a:r>
              <a:rPr lang="fr-FR" sz="2400" dirty="0" smtClean="0">
                <a:latin typeface="Candara" panose="020E0502030303020204" pitchFamily="34" charset="0"/>
              </a:rPr>
              <a:t>Cap</a:t>
            </a:r>
            <a:endParaRPr lang="fr-FR" sz="2400" dirty="0">
              <a:latin typeface="Candara" panose="020E0502030303020204" pitchFamily="34" charset="0"/>
            </a:endParaRPr>
          </a:p>
          <a:p>
            <a:r>
              <a:rPr lang="fr-FR" sz="2600" b="1" dirty="0" err="1" smtClean="0">
                <a:latin typeface="Candara" panose="020E0502030303020204" pitchFamily="34" charset="0"/>
              </a:rPr>
              <a:t>Feb</a:t>
            </a:r>
            <a:r>
              <a:rPr lang="fr-FR" sz="2600" b="1" dirty="0" smtClean="0">
                <a:latin typeface="Candara" panose="020E0502030303020204" pitchFamily="34" charset="0"/>
              </a:rPr>
              <a:t> 1771: </a:t>
            </a:r>
            <a:r>
              <a:rPr lang="fr-FR" sz="2400" dirty="0" smtClean="0">
                <a:latin typeface="Candara" panose="020E0502030303020204" pitchFamily="34" charset="0"/>
              </a:rPr>
              <a:t>[Le Cap,] Pierre</a:t>
            </a:r>
            <a:r>
              <a:rPr lang="fr-FR" sz="2400" dirty="0">
                <a:latin typeface="Candara" panose="020E0502030303020204" pitchFamily="34" charset="0"/>
              </a:rPr>
              <a:t>, </a:t>
            </a:r>
            <a:r>
              <a:rPr lang="fr-FR" sz="2400" dirty="0" err="1">
                <a:latin typeface="Candara" panose="020E0502030303020204" pitchFamily="34" charset="0"/>
              </a:rPr>
              <a:t>Sénégalois</a:t>
            </a:r>
            <a:r>
              <a:rPr lang="fr-FR" sz="2400" dirty="0">
                <a:latin typeface="Candara" panose="020E0502030303020204" pitchFamily="34" charset="0"/>
              </a:rPr>
              <a:t>, étampé sur le sein droit SORBIERE, et au dessous AU CAP, et plus bas HVROST, lequel a dit appartenir à M. Lecomte, Habitant au </a:t>
            </a:r>
            <a:r>
              <a:rPr lang="fr-FR" sz="2400" dirty="0" err="1">
                <a:latin typeface="Candara" panose="020E0502030303020204" pitchFamily="34" charset="0"/>
              </a:rPr>
              <a:t>Limbé</a:t>
            </a:r>
            <a:endParaRPr lang="fr-FR" sz="2400" dirty="0" smtClean="0">
              <a:latin typeface="Candara" panose="020E0502030303020204" pitchFamily="34" charset="0"/>
            </a:endParaRPr>
          </a:p>
          <a:p>
            <a:endParaRPr lang="fr-FR" dirty="0">
              <a:latin typeface="Candara" panose="020E05020303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ndara" panose="020E0502030303020204" pitchFamily="34" charset="0"/>
              </a:rPr>
              <a:t>Identifying Repeat Runaways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18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b="1" dirty="0" smtClean="0">
                <a:latin typeface="Candara" panose="020E0502030303020204" pitchFamily="34" charset="0"/>
              </a:rPr>
              <a:t>African Ethnic Origins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" y="2286000"/>
            <a:ext cx="8705341" cy="36671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210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600200"/>
            <a:ext cx="8746637" cy="4899354"/>
          </a:xfrm>
          <a:ln w="38100"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Candara" panose="020E0502030303020204" pitchFamily="34" charset="0"/>
              </a:rPr>
              <a:t>African Ethnic Origins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2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 r="3279"/>
          <a:stretch/>
        </p:blipFill>
        <p:spPr>
          <a:xfrm>
            <a:off x="161499" y="464025"/>
            <a:ext cx="8830101" cy="61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" r="3432"/>
          <a:stretch/>
        </p:blipFill>
        <p:spPr>
          <a:xfrm>
            <a:off x="161499" y="464024"/>
            <a:ext cx="8830101" cy="615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9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Historical geography is very labor-intensive</a:t>
            </a:r>
          </a:p>
          <a:p>
            <a:pPr lvl="1"/>
            <a:r>
              <a:rPr lang="en-US" dirty="0" smtClean="0">
                <a:latin typeface="Candara" panose="020E0502030303020204" pitchFamily="34" charset="0"/>
              </a:rPr>
              <a:t>Physical: </a:t>
            </a:r>
          </a:p>
          <a:p>
            <a:pPr lvl="2"/>
            <a:r>
              <a:rPr lang="en-US" dirty="0" smtClean="0">
                <a:latin typeface="Candara" panose="020E0502030303020204" pitchFamily="34" charset="0"/>
              </a:rPr>
              <a:t>On-the-ground observation, surveying, &amp; archeology</a:t>
            </a:r>
          </a:p>
          <a:p>
            <a:pPr lvl="1"/>
            <a:r>
              <a:rPr lang="en-US" dirty="0" smtClean="0">
                <a:latin typeface="Candara" panose="020E0502030303020204" pitchFamily="34" charset="0"/>
              </a:rPr>
              <a:t>Digital:</a:t>
            </a:r>
          </a:p>
          <a:p>
            <a:pPr lvl="2"/>
            <a:r>
              <a:rPr lang="en-US" dirty="0" err="1" smtClean="0">
                <a:latin typeface="Candara" panose="020E0502030303020204" pitchFamily="34" charset="0"/>
              </a:rPr>
              <a:t>Georeferencing</a:t>
            </a:r>
            <a:r>
              <a:rPr lang="en-US" dirty="0" smtClean="0">
                <a:latin typeface="Candara" panose="020E0502030303020204" pitchFamily="34" charset="0"/>
              </a:rPr>
              <a:t> maps, </a:t>
            </a:r>
            <a:r>
              <a:rPr lang="en-US" dirty="0" err="1" smtClean="0">
                <a:latin typeface="Candara" panose="020E0502030303020204" pitchFamily="34" charset="0"/>
              </a:rPr>
              <a:t>geoparsing</a:t>
            </a:r>
            <a:r>
              <a:rPr lang="en-US" dirty="0" smtClean="0">
                <a:latin typeface="Candara" panose="020E0502030303020204" pitchFamily="34" charset="0"/>
              </a:rPr>
              <a:t>/coding locations, </a:t>
            </a:r>
            <a:r>
              <a:rPr lang="en-US" dirty="0" err="1" smtClean="0">
                <a:latin typeface="Candara" panose="020E0502030303020204" pitchFamily="34" charset="0"/>
              </a:rPr>
              <a:t>transferral</a:t>
            </a:r>
            <a:r>
              <a:rPr lang="en-US" dirty="0" smtClean="0">
                <a:latin typeface="Candara" panose="020E0502030303020204" pitchFamily="34" charset="0"/>
              </a:rPr>
              <a:t> into GIS software</a:t>
            </a:r>
          </a:p>
          <a:p>
            <a:pPr marL="914400" lvl="2" indent="0">
              <a:buNone/>
            </a:pP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Anne Knowles (2008) &amp; Ian Gregory (2008)</a:t>
            </a:r>
          </a:p>
          <a:p>
            <a:pPr marL="0" indent="0">
              <a:buNone/>
            </a:pPr>
            <a:endParaRPr lang="en-US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Case studies by Jacques </a:t>
            </a:r>
            <a:r>
              <a:rPr lang="en-US" dirty="0">
                <a:latin typeface="Candara" panose="020E0502030303020204" pitchFamily="34" charset="0"/>
              </a:rPr>
              <a:t>de </a:t>
            </a:r>
            <a:r>
              <a:rPr lang="en-US" dirty="0" err="1">
                <a:latin typeface="Candara" panose="020E0502030303020204" pitchFamily="34" charset="0"/>
              </a:rPr>
              <a:t>Cauna</a:t>
            </a:r>
            <a:r>
              <a:rPr lang="en-US" dirty="0">
                <a:latin typeface="Candara" panose="020E0502030303020204" pitchFamily="34" charset="0"/>
              </a:rPr>
              <a:t> (2009) &amp; Barry </a:t>
            </a:r>
            <a:r>
              <a:rPr lang="en-US" dirty="0" err="1">
                <a:latin typeface="Candara" panose="020E0502030303020204" pitchFamily="34" charset="0"/>
              </a:rPr>
              <a:t>Higman</a:t>
            </a:r>
            <a:r>
              <a:rPr lang="en-US" dirty="0">
                <a:latin typeface="Candara" panose="020E0502030303020204" pitchFamily="34" charset="0"/>
              </a:rPr>
              <a:t> (1988</a:t>
            </a:r>
            <a:r>
              <a:rPr lang="en-US" dirty="0" smtClean="0">
                <a:latin typeface="Candara" panose="020E0502030303020204" pitchFamily="34" charset="0"/>
              </a:rPr>
              <a:t>)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ndara" panose="020E0502030303020204" pitchFamily="34" charset="0"/>
              </a:rPr>
              <a:t>Bringing in Geography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031509" y="3440941"/>
            <a:ext cx="2743200" cy="1447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ndara" panose="020E0502030303020204" pitchFamily="34" charset="0"/>
              </a:rPr>
              <a:t>The Process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457200" y="1672798"/>
            <a:ext cx="2743200" cy="1447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2500" y="1981199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tantia" panose="02030602050306030303" pitchFamily="18" charset="0"/>
              </a:rPr>
              <a:t>Data Collection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46276" y="1672798"/>
            <a:ext cx="2743200" cy="1447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36659" y="1796533"/>
            <a:ext cx="2019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tantia" panose="02030602050306030303" pitchFamily="18" charset="0"/>
              </a:rPr>
              <a:t>Researching </a:t>
            </a:r>
          </a:p>
          <a:p>
            <a:pPr algn="ctr"/>
            <a:r>
              <a:rPr lang="en-US" sz="2400" dirty="0" smtClean="0">
                <a:latin typeface="Constantia" panose="02030602050306030303" pitchFamily="18" charset="0"/>
              </a:rPr>
              <a:t>Historical</a:t>
            </a:r>
          </a:p>
          <a:p>
            <a:pPr algn="ctr"/>
            <a:r>
              <a:rPr lang="en-US" sz="2400" dirty="0" smtClean="0">
                <a:latin typeface="Constantia" panose="02030602050306030303" pitchFamily="18" charset="0"/>
              </a:rPr>
              <a:t> Geography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6809" y="374934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onstantia" panose="02030602050306030303" pitchFamily="18" charset="0"/>
              </a:rPr>
              <a:t>GeoparsingGeocoding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57200" y="5067300"/>
            <a:ext cx="2743200" cy="1447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774709" y="5014984"/>
            <a:ext cx="2743200" cy="1447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52500" y="550805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tantia" panose="02030602050306030303" pitchFamily="18" charset="0"/>
              </a:rPr>
              <a:t>Analysis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70009" y="550805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nstantia" panose="02030602050306030303" pitchFamily="18" charset="0"/>
              </a:rPr>
              <a:t>Publication</a:t>
            </a:r>
            <a:endParaRPr lang="en-US" sz="2400" dirty="0">
              <a:latin typeface="Constantia" panose="020306020503060303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" y="1796533"/>
            <a:ext cx="34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tantia" panose="02030602050306030303" pitchFamily="18" charset="0"/>
              </a:rPr>
              <a:t>1</a:t>
            </a:r>
            <a:endParaRPr lang="en-US" sz="2800" dirty="0">
              <a:latin typeface="Constantia" panose="0203060205030603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83909" y="3440941"/>
            <a:ext cx="34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56027" y="1796533"/>
            <a:ext cx="34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600" y="5215662"/>
            <a:ext cx="34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tantia" panose="02030602050306030303" pitchFamily="18" charset="0"/>
              </a:rPr>
              <a:t>4</a:t>
            </a:r>
            <a:endParaRPr lang="en-US" sz="2800" dirty="0">
              <a:latin typeface="Constantia" panose="0203060205030603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83322" y="5095485"/>
            <a:ext cx="34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tantia" panose="02030602050306030303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182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23387" r="1094" b="8918"/>
          <a:stretch/>
        </p:blipFill>
        <p:spPr>
          <a:xfrm>
            <a:off x="304800" y="320722"/>
            <a:ext cx="7870209" cy="34801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702037"/>
            <a:ext cx="4899792" cy="38219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6" y="3657600"/>
            <a:ext cx="3782704" cy="27050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60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4" r="45253" b="10516"/>
          <a:stretch/>
        </p:blipFill>
        <p:spPr>
          <a:xfrm>
            <a:off x="4572000" y="1295400"/>
            <a:ext cx="4407180" cy="3084394"/>
          </a:xfrm>
          <a:ln w="381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ndara" panose="020E0502030303020204" pitchFamily="34" charset="0"/>
              </a:rPr>
              <a:t>Using GIS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1" t="22059" r="15522" b="11309"/>
          <a:stretch/>
        </p:blipFill>
        <p:spPr>
          <a:xfrm>
            <a:off x="1219200" y="3286837"/>
            <a:ext cx="5718413" cy="34255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3" t="21528" r="17612" b="11043"/>
          <a:stretch/>
        </p:blipFill>
        <p:spPr>
          <a:xfrm>
            <a:off x="304800" y="1295400"/>
            <a:ext cx="3345977" cy="23157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37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4953000"/>
          </a:xfrm>
        </p:spPr>
        <p:txBody>
          <a:bodyPr>
            <a:normAutofit fontScale="85000" lnSpcReduction="10000"/>
          </a:bodyPr>
          <a:lstStyle/>
          <a:p>
            <a:r>
              <a:rPr lang="en-US" sz="3000" dirty="0" smtClean="0">
                <a:latin typeface="Candara" panose="020E0502030303020204" pitchFamily="34" charset="0"/>
              </a:rPr>
              <a:t>Aims to shed light on the maroons of Saint-</a:t>
            </a:r>
            <a:r>
              <a:rPr lang="en-US" sz="3000" dirty="0" err="1" smtClean="0">
                <a:latin typeface="Candara" panose="020E0502030303020204" pitchFamily="34" charset="0"/>
              </a:rPr>
              <a:t>Domingue</a:t>
            </a:r>
            <a:endParaRPr lang="en-US" sz="3000" dirty="0" smtClean="0">
              <a:latin typeface="Candara" panose="020E0502030303020204" pitchFamily="34" charset="0"/>
            </a:endParaRP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Particularly in terms of African origin &amp; movement within the colony</a:t>
            </a: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Exploring possibilities of geospatial analysis</a:t>
            </a:r>
          </a:p>
          <a:p>
            <a:pPr marL="0" indent="0">
              <a:buNone/>
            </a:pPr>
            <a:endParaRPr lang="en-US" sz="2800" dirty="0">
              <a:latin typeface="Candara" panose="020E0502030303020204" pitchFamily="34" charset="0"/>
            </a:endParaRPr>
          </a:p>
          <a:p>
            <a:r>
              <a:rPr lang="en-US" sz="3000" dirty="0" smtClean="0">
                <a:latin typeface="Candara" panose="020E0502030303020204" pitchFamily="34" charset="0"/>
              </a:rPr>
              <a:t>Database containing:</a:t>
            </a: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12,912 unique slaves (13,337 total)</a:t>
            </a: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3,363 unique non-slaves (3,790 total)</a:t>
            </a: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10,356 arrested prisoners</a:t>
            </a: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11,260 slaves with ethnic designation</a:t>
            </a:r>
          </a:p>
          <a:p>
            <a:pPr lvl="2"/>
            <a:r>
              <a:rPr lang="en-US" sz="2200" dirty="0" smtClean="0">
                <a:latin typeface="Candara" panose="020E0502030303020204" pitchFamily="34" charset="0"/>
              </a:rPr>
              <a:t>All but ~200 have been identified</a:t>
            </a:r>
          </a:p>
          <a:p>
            <a:pPr lvl="1"/>
            <a:r>
              <a:rPr lang="en-US" sz="2600" dirty="0" smtClean="0">
                <a:latin typeface="Candara" panose="020E0502030303020204" pitchFamily="34" charset="0"/>
              </a:rPr>
              <a:t>5,497 slaves include information about arrest or owner’s location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  <a:p>
            <a:endParaRPr lang="en-US" dirty="0" smtClean="0">
              <a:latin typeface="Candara" panose="020E0502030303020204" pitchFamily="34" charset="0"/>
            </a:endParaRPr>
          </a:p>
          <a:p>
            <a:pPr lvl="1"/>
            <a:endParaRPr lang="en-US" dirty="0" smtClean="0">
              <a:latin typeface="Candara" panose="020E0502030303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ndara" panose="020E0502030303020204" pitchFamily="34" charset="0"/>
              </a:rPr>
              <a:t>The Project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ndara" panose="020E0502030303020204" pitchFamily="34" charset="0"/>
              </a:rPr>
              <a:t>Geocoding Hierarchy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1868"/>
            <a:ext cx="8839199" cy="503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1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2" b="5732"/>
          <a:stretch/>
        </p:blipFill>
        <p:spPr>
          <a:xfrm>
            <a:off x="426979" y="152400"/>
            <a:ext cx="8382001" cy="36280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3" t="17281" r="3433" b="7060"/>
          <a:stretch/>
        </p:blipFill>
        <p:spPr>
          <a:xfrm>
            <a:off x="980852" y="3505200"/>
            <a:ext cx="7260609" cy="3124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1" r="23582" b="12722"/>
          <a:stretch/>
        </p:blipFill>
        <p:spPr>
          <a:xfrm>
            <a:off x="457200" y="457200"/>
            <a:ext cx="8001000" cy="60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ndara" panose="020E0502030303020204" pitchFamily="34" charset="0"/>
              </a:rPr>
              <a:t>Geographic Analysis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3" t="21794" r="7314" b="11307"/>
          <a:stretch/>
        </p:blipFill>
        <p:spPr>
          <a:xfrm>
            <a:off x="226248" y="1752600"/>
            <a:ext cx="8691504" cy="43285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85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Potential for databases which integrate information </a:t>
            </a:r>
            <a:r>
              <a:rPr lang="en-US" dirty="0">
                <a:latin typeface="Candara" panose="020E0502030303020204" pitchFamily="34" charset="0"/>
              </a:rPr>
              <a:t>from various types of </a:t>
            </a:r>
            <a:r>
              <a:rPr lang="en-US" dirty="0" smtClean="0">
                <a:latin typeface="Candara" panose="020E0502030303020204" pitchFamily="34" charset="0"/>
              </a:rPr>
              <a:t>documents</a:t>
            </a:r>
          </a:p>
          <a:p>
            <a:pPr lvl="2"/>
            <a:r>
              <a:rPr lang="en-US" dirty="0" smtClean="0">
                <a:latin typeface="Candara" panose="020E0502030303020204" pitchFamily="34" charset="0"/>
              </a:rPr>
              <a:t>plantation </a:t>
            </a:r>
            <a:r>
              <a:rPr lang="en-US" dirty="0">
                <a:latin typeface="Candara" panose="020E0502030303020204" pitchFamily="34" charset="0"/>
              </a:rPr>
              <a:t>records, newspapers, maps, almanacs, gazettes, ship </a:t>
            </a:r>
            <a:r>
              <a:rPr lang="en-US" dirty="0" smtClean="0">
                <a:latin typeface="Candara" panose="020E0502030303020204" pitchFamily="34" charset="0"/>
              </a:rPr>
              <a:t>manifests, government records, photos, spatial imagery</a:t>
            </a:r>
          </a:p>
          <a:p>
            <a:endParaRPr lang="en-US" sz="2800" dirty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Allows for analysis of:</a:t>
            </a:r>
            <a:endParaRPr lang="en-US" dirty="0">
              <a:latin typeface="Candara" panose="020E0502030303020204" pitchFamily="34" charset="0"/>
            </a:endParaRPr>
          </a:p>
          <a:p>
            <a:pPr lvl="2"/>
            <a:r>
              <a:rPr lang="en-US" dirty="0" smtClean="0">
                <a:latin typeface="Candara" panose="020E0502030303020204" pitchFamily="34" charset="0"/>
              </a:rPr>
              <a:t>Population data (both slave &amp; free)</a:t>
            </a:r>
          </a:p>
          <a:p>
            <a:pPr lvl="2"/>
            <a:r>
              <a:rPr lang="en-US" dirty="0" smtClean="0">
                <a:latin typeface="Candara" panose="020E0502030303020204" pitchFamily="34" charset="0"/>
              </a:rPr>
              <a:t>Migration patterns</a:t>
            </a:r>
          </a:p>
          <a:p>
            <a:pPr lvl="2"/>
            <a:r>
              <a:rPr lang="en-US" dirty="0" smtClean="0">
                <a:latin typeface="Candara" panose="020E0502030303020204" pitchFamily="34" charset="0"/>
              </a:rPr>
              <a:t>Land ownership &amp; use</a:t>
            </a:r>
          </a:p>
          <a:p>
            <a:pPr lvl="2"/>
            <a:r>
              <a:rPr lang="en-US" dirty="0" smtClean="0">
                <a:latin typeface="Candara" panose="020E0502030303020204" pitchFamily="34" charset="0"/>
              </a:rPr>
              <a:t>Physical geography</a:t>
            </a:r>
          </a:p>
          <a:p>
            <a:pPr lvl="2"/>
            <a:r>
              <a:rPr lang="en-US" dirty="0" smtClean="0">
                <a:latin typeface="Candara" panose="020E0502030303020204" pitchFamily="34" charset="0"/>
              </a:rPr>
              <a:t>Changes over time</a:t>
            </a:r>
          </a:p>
          <a:p>
            <a:pPr lvl="1"/>
            <a:endParaRPr lang="en-US" dirty="0" smtClean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ndara" panose="020E0502030303020204" pitchFamily="34" charset="0"/>
              </a:rPr>
              <a:t>Looking Forward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4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b="1" dirty="0" smtClean="0">
                <a:latin typeface="Candara" panose="020E0502030303020204" pitchFamily="34" charset="0"/>
              </a:rPr>
              <a:t>Why This Project?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371600"/>
            <a:ext cx="7454926" cy="4525963"/>
          </a:xfrm>
        </p:spPr>
      </p:pic>
      <p:cxnSp>
        <p:nvCxnSpPr>
          <p:cNvPr id="4" name="Straight Connector 3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8520" r="4328" b="6529"/>
          <a:stretch/>
        </p:blipFill>
        <p:spPr>
          <a:xfrm>
            <a:off x="2667000" y="2743200"/>
            <a:ext cx="7806519" cy="43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9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b="1" dirty="0" smtClean="0">
                <a:latin typeface="Candara" panose="020E0502030303020204" pitchFamily="34" charset="0"/>
              </a:rPr>
              <a:t>Why This Project?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325436" y="1295400"/>
            <a:ext cx="1752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Champagne &amp; Limousines" panose="020B0202020204020607" pitchFamily="34" charset="0"/>
              </a:rPr>
              <a:t>1789</a:t>
            </a:r>
          </a:p>
          <a:p>
            <a:pPr algn="ctr"/>
            <a:r>
              <a:rPr lang="en-US" sz="1200" dirty="0" smtClean="0">
                <a:latin typeface="Constantia" panose="02030602050306030303" pitchFamily="18" charset="0"/>
              </a:rPr>
              <a:t>Data from </a:t>
            </a:r>
          </a:p>
          <a:p>
            <a:pPr algn="ctr"/>
            <a:r>
              <a:rPr lang="en-US" sz="1200" dirty="0" smtClean="0">
                <a:latin typeface="Constantia" panose="02030602050306030303" pitchFamily="18" charset="0"/>
              </a:rPr>
              <a:t>Moreau de Saint-</a:t>
            </a:r>
            <a:r>
              <a:rPr lang="en-US" sz="1200" dirty="0" err="1" smtClean="0">
                <a:latin typeface="Constantia" panose="02030602050306030303" pitchFamily="18" charset="0"/>
              </a:rPr>
              <a:t>Méry’s</a:t>
            </a:r>
            <a:r>
              <a:rPr lang="en-US" sz="1200" dirty="0" smtClean="0">
                <a:latin typeface="Constantia" panose="02030602050306030303" pitchFamily="18" charset="0"/>
              </a:rPr>
              <a:t> </a:t>
            </a:r>
            <a:r>
              <a:rPr lang="en-US" sz="1200" i="1" dirty="0" smtClean="0">
                <a:latin typeface="Constantia" panose="02030602050306030303" pitchFamily="18" charset="0"/>
              </a:rPr>
              <a:t>Description</a:t>
            </a:r>
            <a:endParaRPr lang="en-US" sz="1200" dirty="0">
              <a:latin typeface="Constantia" panose="0203060205030603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5828"/>
            <a:ext cx="8153400" cy="52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b="1" dirty="0">
                <a:latin typeface="Candara" panose="020E0502030303020204" pitchFamily="34" charset="0"/>
              </a:rPr>
              <a:t>Les </a:t>
            </a:r>
            <a:r>
              <a:rPr lang="en-US" b="1" dirty="0" err="1">
                <a:latin typeface="Candara" panose="020E0502030303020204" pitchFamily="34" charset="0"/>
              </a:rPr>
              <a:t>Affiches</a:t>
            </a:r>
            <a:r>
              <a:rPr lang="en-US" b="1" dirty="0">
                <a:latin typeface="Candara" panose="020E0502030303020204" pitchFamily="34" charset="0"/>
              </a:rPr>
              <a:t> </a:t>
            </a:r>
            <a:r>
              <a:rPr lang="en-US" b="1" dirty="0" err="1">
                <a:latin typeface="Candara" panose="020E0502030303020204" pitchFamily="34" charset="0"/>
              </a:rPr>
              <a:t>Américaines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r="2106"/>
          <a:stretch/>
        </p:blipFill>
        <p:spPr>
          <a:xfrm>
            <a:off x="304800" y="1371600"/>
            <a:ext cx="2538484" cy="2562225"/>
          </a:xfrm>
          <a:ln w="28575">
            <a:solidFill>
              <a:schemeClr val="tx1"/>
            </a:solidFill>
          </a:ln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r="-1"/>
          <a:stretch/>
        </p:blipFill>
        <p:spPr>
          <a:xfrm>
            <a:off x="1295400" y="3657600"/>
            <a:ext cx="2697281" cy="2905125"/>
          </a:xfrm>
          <a:ln w="38100">
            <a:solidFill>
              <a:schemeClr val="tx1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05952" y="1371600"/>
            <a:ext cx="44332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Published in Cap-</a:t>
            </a:r>
            <a:r>
              <a:rPr lang="en-US" dirty="0" err="1" smtClean="0">
                <a:latin typeface="Candara" panose="020E0502030303020204" pitchFamily="34" charset="0"/>
              </a:rPr>
              <a:t>Français</a:t>
            </a:r>
            <a:r>
              <a:rPr lang="en-US" dirty="0" smtClean="0">
                <a:latin typeface="Candara" panose="020E0502030303020204" pitchFamily="34" charset="0"/>
              </a:rPr>
              <a:t> &amp; Port-au-Prince from 1766-1791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General notices for colonists, including runaway slave ads &amp; lists of captured runaways being held in prisons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Jean-Pierre Le </a:t>
            </a:r>
            <a:r>
              <a:rPr lang="en-US" dirty="0" err="1" smtClean="0">
                <a:latin typeface="Candara" panose="020E0502030303020204" pitchFamily="34" charset="0"/>
              </a:rPr>
              <a:t>Glaunec</a:t>
            </a:r>
            <a:r>
              <a:rPr lang="en-US" dirty="0" smtClean="0">
                <a:latin typeface="Candara" panose="020E0502030303020204" pitchFamily="34" charset="0"/>
              </a:rPr>
              <a:t> has made the runaway ads available to the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Prison lists examined by Jason Daniels (2012), but data is not complete &amp; unavailable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Debate over the role of maroons &amp; </a:t>
            </a:r>
            <a:r>
              <a:rPr lang="en-US" dirty="0" err="1" smtClean="0">
                <a:latin typeface="Candara" panose="020E0502030303020204" pitchFamily="34" charset="0"/>
              </a:rPr>
              <a:t>marronage</a:t>
            </a:r>
            <a:r>
              <a:rPr lang="en-US" dirty="0" smtClean="0">
                <a:latin typeface="Candara" panose="020E0502030303020204" pitchFamily="34" charset="0"/>
              </a:rPr>
              <a:t> in the Haitian Revolution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Much is still to be learned from these documents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70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Ordinances outlining rewards &amp; procedures</a:t>
            </a:r>
          </a:p>
          <a:p>
            <a:endParaRPr lang="en-US" sz="2800" dirty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Questions asked of received slaves to be entered in les </a:t>
            </a:r>
            <a:r>
              <a:rPr lang="en-US" dirty="0" err="1" smtClean="0">
                <a:latin typeface="Candara" panose="020E0502030303020204" pitchFamily="34" charset="0"/>
              </a:rPr>
              <a:t>Registres</a:t>
            </a:r>
            <a:r>
              <a:rPr lang="en-US" dirty="0" smtClean="0">
                <a:latin typeface="Candara" panose="020E0502030303020204" pitchFamily="34" charset="0"/>
              </a:rPr>
              <a:t> du </a:t>
            </a:r>
            <a:r>
              <a:rPr lang="en-US" dirty="0" err="1" smtClean="0">
                <a:latin typeface="Candara" panose="020E0502030303020204" pitchFamily="34" charset="0"/>
              </a:rPr>
              <a:t>Greffe</a:t>
            </a:r>
            <a:endParaRPr lang="en-US" dirty="0" smtClean="0">
              <a:latin typeface="Candara" panose="020E0502030303020204" pitchFamily="34" charset="0"/>
            </a:endParaRPr>
          </a:p>
          <a:p>
            <a:pPr lvl="1"/>
            <a:r>
              <a:rPr lang="en-US" dirty="0" smtClean="0">
                <a:latin typeface="Candara" panose="020E0502030303020204" pitchFamily="34" charset="0"/>
              </a:rPr>
              <a:t>Name, owner, description, brand</a:t>
            </a:r>
          </a:p>
          <a:p>
            <a:pPr lvl="1"/>
            <a:r>
              <a:rPr lang="en-US" dirty="0" smtClean="0">
                <a:latin typeface="Candara" panose="020E0502030303020204" pitchFamily="34" charset="0"/>
              </a:rPr>
              <a:t>Self-identified ethnicity</a:t>
            </a:r>
          </a:p>
          <a:p>
            <a:pPr lvl="1"/>
            <a:endParaRPr lang="fr-FR" dirty="0">
              <a:latin typeface="Candara" panose="020E0502030303020204" pitchFamily="34" charset="0"/>
            </a:endParaRPr>
          </a:p>
          <a:p>
            <a:r>
              <a:rPr lang="fr-FR" dirty="0" err="1" smtClean="0">
                <a:latin typeface="Candara" panose="020E0502030303020204" pitchFamily="34" charset="0"/>
              </a:rPr>
              <a:t>Required</a:t>
            </a:r>
            <a:r>
              <a:rPr lang="fr-FR" dirty="0" smtClean="0">
                <a:latin typeface="Candara" panose="020E0502030303020204" pitchFamily="34" charset="0"/>
              </a:rPr>
              <a:t> by </a:t>
            </a:r>
            <a:r>
              <a:rPr lang="fr-FR" dirty="0" err="1" smtClean="0">
                <a:latin typeface="Candara" panose="020E0502030303020204" pitchFamily="34" charset="0"/>
              </a:rPr>
              <a:t>law</a:t>
            </a:r>
            <a:r>
              <a:rPr lang="fr-FR" dirty="0" smtClean="0">
                <a:latin typeface="Candara" panose="020E0502030303020204" pitchFamily="34" charset="0"/>
              </a:rPr>
              <a:t> to </a:t>
            </a:r>
            <a:r>
              <a:rPr lang="fr-FR" dirty="0" err="1" smtClean="0">
                <a:latin typeface="Candara" panose="020E0502030303020204" pitchFamily="34" charset="0"/>
              </a:rPr>
              <a:t>be</a:t>
            </a:r>
            <a:r>
              <a:rPr lang="fr-FR" dirty="0" smtClean="0">
                <a:latin typeface="Candara" panose="020E0502030303020204" pitchFamily="34" charset="0"/>
              </a:rPr>
              <a:t> </a:t>
            </a:r>
            <a:r>
              <a:rPr lang="fr-FR" dirty="0" err="1" smtClean="0">
                <a:latin typeface="Candara" panose="020E0502030303020204" pitchFamily="34" charset="0"/>
              </a:rPr>
              <a:t>published</a:t>
            </a:r>
            <a:r>
              <a:rPr lang="fr-FR" dirty="0" smtClean="0">
                <a:latin typeface="Candara" panose="020E0502030303020204" pitchFamily="34" charset="0"/>
              </a:rPr>
              <a:t> in Les Affiches Américaines &amp; </a:t>
            </a:r>
            <a:r>
              <a:rPr lang="fr-FR" dirty="0" err="1" smtClean="0">
                <a:latin typeface="Candara" panose="020E0502030303020204" pitchFamily="34" charset="0"/>
              </a:rPr>
              <a:t>at</a:t>
            </a:r>
            <a:r>
              <a:rPr lang="fr-FR" dirty="0" smtClean="0">
                <a:latin typeface="Candara" panose="020E0502030303020204" pitchFamily="34" charset="0"/>
              </a:rPr>
              <a:t> local </a:t>
            </a:r>
            <a:r>
              <a:rPr lang="fr-FR" dirty="0" err="1" smtClean="0">
                <a:latin typeface="Candara" panose="020E0502030303020204" pitchFamily="34" charset="0"/>
              </a:rPr>
              <a:t>parish</a:t>
            </a:r>
            <a:r>
              <a:rPr lang="fr-FR" dirty="0" smtClean="0">
                <a:latin typeface="Candara" panose="020E0502030303020204" pitchFamily="34" charset="0"/>
              </a:rPr>
              <a:t> </a:t>
            </a:r>
            <a:r>
              <a:rPr lang="fr-FR" dirty="0" err="1" smtClean="0">
                <a:latin typeface="Candara" panose="020E0502030303020204" pitchFamily="34" charset="0"/>
              </a:rPr>
              <a:t>church</a:t>
            </a:r>
            <a:endParaRPr lang="en-US" dirty="0" smtClean="0">
              <a:latin typeface="Candara" panose="020E0502030303020204" pitchFamily="34" charset="0"/>
            </a:endParaRPr>
          </a:p>
          <a:p>
            <a:pPr lvl="1"/>
            <a:endParaRPr lang="fr-FR" dirty="0" smtClean="0">
              <a:latin typeface="Candara" panose="020E0502030303020204" pitchFamily="34" charset="0"/>
            </a:endParaRPr>
          </a:p>
          <a:p>
            <a:r>
              <a:rPr lang="fr-FR" dirty="0" err="1" smtClean="0">
                <a:latin typeface="Candara" panose="020E0502030303020204" pitchFamily="34" charset="0"/>
              </a:rPr>
              <a:t>Special</a:t>
            </a:r>
            <a:r>
              <a:rPr lang="fr-FR" dirty="0" smtClean="0">
                <a:latin typeface="Candara" panose="020E0502030303020204" pitchFamily="34" charset="0"/>
              </a:rPr>
              <a:t> </a:t>
            </a:r>
            <a:r>
              <a:rPr lang="fr-FR" dirty="0" err="1" smtClean="0">
                <a:latin typeface="Candara" panose="020E0502030303020204" pitchFamily="34" charset="0"/>
              </a:rPr>
              <a:t>rewards</a:t>
            </a:r>
            <a:r>
              <a:rPr lang="fr-FR" dirty="0" smtClean="0">
                <a:latin typeface="Candara" panose="020E0502030303020204" pitchFamily="34" charset="0"/>
              </a:rPr>
              <a:t> for </a:t>
            </a:r>
            <a:r>
              <a:rPr lang="fr-FR" dirty="0" err="1" smtClean="0">
                <a:latin typeface="Candara" panose="020E0502030303020204" pitchFamily="34" charset="0"/>
              </a:rPr>
              <a:t>those</a:t>
            </a:r>
            <a:r>
              <a:rPr lang="fr-FR" dirty="0" smtClean="0">
                <a:latin typeface="Candara" panose="020E0502030303020204" pitchFamily="34" charset="0"/>
              </a:rPr>
              <a:t> slaves </a:t>
            </a:r>
            <a:r>
              <a:rPr lang="fr-FR" dirty="0" err="1" smtClean="0">
                <a:latin typeface="Candara" panose="020E0502030303020204" pitchFamily="34" charset="0"/>
              </a:rPr>
              <a:t>captured</a:t>
            </a:r>
            <a:r>
              <a:rPr lang="fr-FR" dirty="0" smtClean="0">
                <a:latin typeface="Candara" panose="020E0502030303020204" pitchFamily="34" charset="0"/>
              </a:rPr>
              <a:t> in Santo-Domingo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ndara" panose="020E0502030303020204" pitchFamily="34" charset="0"/>
              </a:rPr>
              <a:t>Prison Law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26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8458200" cy="547663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ndara" panose="020E0502030303020204" pitchFamily="34" charset="0"/>
              </a:rPr>
              <a:t>Prison Numbers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/>
          <a:p>
            <a:r>
              <a:rPr lang="en-US" b="1" dirty="0" smtClean="0">
                <a:latin typeface="Candara" panose="020E0502030303020204" pitchFamily="34" charset="0"/>
              </a:rPr>
              <a:t>Designing the Database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534400" cy="5105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The individual slave as primary unit</a:t>
            </a:r>
          </a:p>
          <a:p>
            <a:pPr marL="0" indent="0">
              <a:buNone/>
            </a:pPr>
            <a:endParaRPr lang="en-US" sz="1200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Two-tier design: </a:t>
            </a:r>
          </a:p>
          <a:p>
            <a:pPr lvl="2"/>
            <a:r>
              <a:rPr lang="en-US" dirty="0" smtClean="0">
                <a:latin typeface="Candara" panose="020E0502030303020204" pitchFamily="34" charset="0"/>
              </a:rPr>
              <a:t>Basic demographic collection</a:t>
            </a:r>
          </a:p>
          <a:p>
            <a:pPr lvl="3"/>
            <a:r>
              <a:rPr lang="en-US" dirty="0" smtClean="0">
                <a:latin typeface="Candara" panose="020E0502030303020204" pitchFamily="34" charset="0"/>
              </a:rPr>
              <a:t>Name, race, ethnicity, age, date, location</a:t>
            </a:r>
          </a:p>
          <a:p>
            <a:pPr lvl="2"/>
            <a:r>
              <a:rPr lang="en-US" dirty="0" smtClean="0">
                <a:latin typeface="Candara" panose="020E0502030303020204" pitchFamily="34" charset="0"/>
              </a:rPr>
              <a:t>Detailed collection of non-standardized information </a:t>
            </a:r>
          </a:p>
          <a:p>
            <a:pPr lvl="3"/>
            <a:r>
              <a:rPr lang="en-US" dirty="0" smtClean="0">
                <a:latin typeface="Candara" panose="020E0502030303020204" pitchFamily="34" charset="0"/>
              </a:rPr>
              <a:t>Physical description, illnesses, brands, stolen items, family members, skills, owners, reasons for </a:t>
            </a:r>
            <a:r>
              <a:rPr lang="en-US" dirty="0" err="1" smtClean="0">
                <a:latin typeface="Candara" panose="020E0502030303020204" pitchFamily="34" charset="0"/>
              </a:rPr>
              <a:t>marronage</a:t>
            </a:r>
            <a:endParaRPr lang="en-US" dirty="0" smtClean="0">
              <a:latin typeface="Candara" panose="020E0502030303020204" pitchFamily="34" charset="0"/>
            </a:endParaRPr>
          </a:p>
          <a:p>
            <a:endParaRPr lang="en-US" sz="1200" dirty="0" smtClean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Allows basic analysis to be completed earlier, with opportunity to return for more details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 smtClean="0">
                <a:latin typeface="Candara" panose="020E0502030303020204" pitchFamily="34" charset="0"/>
              </a:rPr>
              <a:t>At this point, records from 1766-1768 are “complete,” while those from 1780s have basic demographics only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15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2400"/>
            <a:ext cx="9144000" cy="838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Easily adaptable to standardized slave database, but additional fields fit the specific type of data in the documents</a:t>
            </a:r>
          </a:p>
          <a:p>
            <a:pPr lvl="1"/>
            <a:r>
              <a:rPr lang="en-US" dirty="0" smtClean="0">
                <a:latin typeface="Candara" panose="020E0502030303020204" pitchFamily="34" charset="0"/>
              </a:rPr>
              <a:t>Original fields based off Atlantic Slave Biography’s design</a:t>
            </a:r>
          </a:p>
          <a:p>
            <a:pPr lvl="1"/>
            <a:r>
              <a:rPr lang="en-US" dirty="0" smtClean="0">
                <a:latin typeface="Candara" panose="020E0502030303020204" pitchFamily="34" charset="0"/>
              </a:rPr>
              <a:t>Added fields unique to </a:t>
            </a:r>
            <a:r>
              <a:rPr lang="en-US" dirty="0" err="1" smtClean="0">
                <a:latin typeface="Candara" panose="020E0502030303020204" pitchFamily="34" charset="0"/>
              </a:rPr>
              <a:t>marronage</a:t>
            </a:r>
            <a:r>
              <a:rPr lang="en-US" dirty="0" smtClean="0">
                <a:latin typeface="Candara" panose="020E0502030303020204" pitchFamily="34" charset="0"/>
              </a:rPr>
              <a:t> records &amp; according to geographic research interests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ndara" panose="020E0502030303020204" pitchFamily="34" charset="0"/>
              </a:rPr>
              <a:t>Tailored to the Sources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508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186096"/>
              </p:ext>
            </p:extLst>
          </p:nvPr>
        </p:nvGraphicFramePr>
        <p:xfrm>
          <a:off x="914400" y="4953000"/>
          <a:ext cx="8001000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1129"/>
                <a:gridCol w="4989871"/>
              </a:tblGrid>
              <a:tr h="30664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Candara" panose="020E0502030303020204" pitchFamily="34" charset="0"/>
                        </a:rPr>
                        <a:t>Evidence of punishment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Candara" panose="020E0502030303020204" pitchFamily="34" charset="0"/>
                        </a:rPr>
                        <a:t>Chains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</a:tr>
              <a:tr h="30664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Candara" panose="020E0502030303020204" pitchFamily="34" charset="0"/>
                        </a:rPr>
                        <a:t>Claiming to be free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Candara" panose="020E0502030303020204" pitchFamily="34" charset="0"/>
                        </a:rPr>
                        <a:t>Escape date/location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Candara" panose="020E0502030303020204" pitchFamily="34" charset="0"/>
                        </a:rPr>
                        <a:t>Prison</a:t>
                      </a:r>
                      <a:r>
                        <a:rPr lang="en-US" baseline="0" dirty="0" smtClean="0">
                          <a:latin typeface="Candara" panose="020E0502030303020204" pitchFamily="34" charset="0"/>
                        </a:rPr>
                        <a:t> entry date/location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Candara" panose="020E0502030303020204" pitchFamily="34" charset="0"/>
                        </a:rPr>
                        <a:t>Could/would not name master, self, or nation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</a:tr>
              <a:tr h="306642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Candara" panose="020E0502030303020204" pitchFamily="34" charset="0"/>
                        </a:rPr>
                        <a:t>Arrest location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Candara" panose="020E0502030303020204" pitchFamily="34" charset="0"/>
                        </a:rPr>
                        <a:t>Suspect location</a:t>
                      </a:r>
                      <a:endParaRPr lang="en-US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5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6264</TotalTime>
  <Words>687</Words>
  <Application>Microsoft Office PowerPoint</Application>
  <PresentationFormat>On-screen Show (4:3)</PresentationFormat>
  <Paragraphs>114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Runaway Slaves in  Saint-Domingue Prisons:</vt:lpstr>
      <vt:lpstr>PowerPoint Presentation</vt:lpstr>
      <vt:lpstr>Why This Project?</vt:lpstr>
      <vt:lpstr>Why This Project?</vt:lpstr>
      <vt:lpstr>Les Affiches Américaines</vt:lpstr>
      <vt:lpstr>PowerPoint Presentation</vt:lpstr>
      <vt:lpstr>PowerPoint Presentation</vt:lpstr>
      <vt:lpstr>Designing the Database</vt:lpstr>
      <vt:lpstr>PowerPoint Presentation</vt:lpstr>
      <vt:lpstr>PowerPoint Presentation</vt:lpstr>
      <vt:lpstr>PowerPoint Presentation</vt:lpstr>
      <vt:lpstr>African Ethnic Origins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Geocoding Hierarchy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</dc:creator>
  <cp:lastModifiedBy>Rachel</cp:lastModifiedBy>
  <cp:revision>98</cp:revision>
  <dcterms:created xsi:type="dcterms:W3CDTF">2013-10-25T06:45:18Z</dcterms:created>
  <dcterms:modified xsi:type="dcterms:W3CDTF">2013-11-09T15:29:58Z</dcterms:modified>
</cp:coreProperties>
</file>